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89D97A-3045-47D9-8AFC-7A41FCC5F4FF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5CDAB8-CC6B-4620-94D1-E1FC9ED9C2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асстройства пищевого поведения у детей с точки зрения психологии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805264"/>
            <a:ext cx="7560840" cy="8396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Педагог-психолог </a:t>
            </a:r>
            <a:r>
              <a:rPr lang="ru-RU" dirty="0" smtClean="0">
                <a:solidFill>
                  <a:schemeClr val="bg1"/>
                </a:solidFill>
              </a:rPr>
              <a:t>МАОУ «СШ «Успех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Липина Ю.Н.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pcy;&amp;icy;&amp;shchcy;&amp;iecy;&amp;vcy;&amp;ocy;&amp;iecy; &amp;pcy;&amp;ocy;&amp;vcy;&amp;iecy;&amp;dcy;&amp;iecy;&amp;ncy;&amp;icy;&amp;iecy; &amp;ucy; &amp;dcy;&amp;iecy;&amp;tcy;&amp;iecy;&amp;jcy;"/>
          <p:cNvSpPr>
            <a:spLocks noChangeAspect="1" noChangeArrowheads="1"/>
          </p:cNvSpPr>
          <p:nvPr/>
        </p:nvSpPr>
        <p:spPr bwMode="auto">
          <a:xfrm>
            <a:off x="63500" y="-136525"/>
            <a:ext cx="619125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5149282" cy="28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87220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  <a:p>
            <a:pPr marL="109728" indent="0" algn="ctr">
              <a:buNone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Здоровья вам и вашим детям!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6762328" cy="35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7632848" cy="3240359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i="1" dirty="0" smtClean="0"/>
              <a:t>это комплексы симптомов, которые возникают из-за длительного воздействия </a:t>
            </a:r>
          </a:p>
          <a:p>
            <a:r>
              <a:rPr lang="ru-RU" dirty="0" smtClean="0"/>
              <a:t>поведенческих, </a:t>
            </a:r>
          </a:p>
          <a:p>
            <a:r>
              <a:rPr lang="ru-RU" dirty="0" smtClean="0"/>
              <a:t>эмоциональных, </a:t>
            </a:r>
          </a:p>
          <a:p>
            <a:r>
              <a:rPr lang="ru-RU" dirty="0" smtClean="0"/>
              <a:t>психологических, </a:t>
            </a:r>
          </a:p>
          <a:p>
            <a:r>
              <a:rPr lang="ru-RU" dirty="0" smtClean="0"/>
              <a:t>межличностных и </a:t>
            </a:r>
          </a:p>
          <a:p>
            <a:r>
              <a:rPr lang="ru-RU" dirty="0" smtClean="0"/>
              <a:t>социальных </a:t>
            </a:r>
            <a:r>
              <a:rPr lang="ru-RU" dirty="0"/>
              <a:t>факторов. 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75240" cy="7920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Расстройства пищевого поведения-</a:t>
            </a:r>
            <a:endParaRPr lang="ru-RU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953117"/>
            <a:ext cx="522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800" dirty="0">
                <a:solidFill>
                  <a:srgbClr val="0070C0"/>
                </a:solidFill>
              </a:rPr>
              <a:t>Нарушения пищевого поведения относятся к психическим расстройствам. </a:t>
            </a:r>
          </a:p>
        </p:txBody>
      </p:sp>
      <p:pic>
        <p:nvPicPr>
          <p:cNvPr id="1030" name="Picture 6" descr="Картинки по запросу пищевое повед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83" y="2096900"/>
            <a:ext cx="3552329" cy="26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75598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Психологические факторы:</a:t>
            </a:r>
          </a:p>
          <a:p>
            <a:pPr marL="109728" indent="0">
              <a:buNone/>
            </a:pPr>
            <a:r>
              <a:rPr lang="ru-RU" dirty="0" smtClean="0"/>
              <a:t>-Низкая самооценка;</a:t>
            </a:r>
          </a:p>
          <a:p>
            <a:pPr marL="109728" indent="0">
              <a:buNone/>
            </a:pPr>
            <a:r>
              <a:rPr lang="ru-RU" dirty="0"/>
              <a:t>-</a:t>
            </a:r>
            <a:r>
              <a:rPr lang="ru-RU" dirty="0" smtClean="0"/>
              <a:t>Чувство отсутствия или недостаточность контроля над собственной жизнью;</a:t>
            </a:r>
          </a:p>
          <a:p>
            <a:pPr marL="109728" indent="0">
              <a:buNone/>
            </a:pPr>
            <a:r>
              <a:rPr lang="ru-RU" dirty="0" smtClean="0"/>
              <a:t>-Депрессия, страхи, гнев, одиночество, повышенный уровень тревожности.</a:t>
            </a:r>
          </a:p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Межличностные факторы: </a:t>
            </a:r>
          </a:p>
          <a:p>
            <a:pPr marL="109728" indent="0">
              <a:buNone/>
            </a:pPr>
            <a:r>
              <a:rPr lang="ru-RU" dirty="0" smtClean="0"/>
              <a:t>-Конфликты в семье и личной жизни;</a:t>
            </a:r>
          </a:p>
          <a:p>
            <a:pPr marL="109728" indent="0">
              <a:buNone/>
            </a:pPr>
            <a:r>
              <a:rPr lang="ru-RU" dirty="0" smtClean="0"/>
              <a:t>-Трудность выражать эмоции и чувства;</a:t>
            </a:r>
          </a:p>
          <a:p>
            <a:pPr marL="109728" indent="0">
              <a:buNone/>
            </a:pPr>
            <a:r>
              <a:rPr lang="ru-RU" dirty="0" smtClean="0"/>
              <a:t>-История того, как дразнили или смеялись по поводу форм или веса.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47248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Причины расстройств пищевого поведения</a:t>
            </a:r>
            <a:endParaRPr lang="ru-RU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3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Социальные факторы: </a:t>
            </a:r>
          </a:p>
          <a:p>
            <a:pPr marL="109728" indent="0">
              <a:buNone/>
            </a:pPr>
            <a:r>
              <a:rPr lang="ru-RU" dirty="0" smtClean="0"/>
              <a:t>-Культурные стереотипы, которые восхваляют «тонкость», и места, где ценностью является «идеальное тело»;</a:t>
            </a:r>
          </a:p>
          <a:p>
            <a:pPr marL="109728" indent="0">
              <a:buNone/>
            </a:pPr>
            <a:r>
              <a:rPr lang="ru-RU" dirty="0" smtClean="0"/>
              <a:t>-Стандарты определенной красоты, которые включают только мужчин и женщин, имеющие подходящий вес и формы;</a:t>
            </a:r>
          </a:p>
          <a:p>
            <a:pPr marL="109728" indent="0">
              <a:buNone/>
            </a:pPr>
            <a:r>
              <a:rPr lang="ru-RU" dirty="0" smtClean="0"/>
              <a:t>-Культурные нормы ценить людей «стандартной» внешности, не включая людей необычных и отличающихся от нормы.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7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Причины расстройств пищевого поведения</a:t>
            </a:r>
            <a:endParaRPr lang="ru-RU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3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69" y="1927816"/>
            <a:ext cx="4196875" cy="27961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69" y="620688"/>
            <a:ext cx="8229600" cy="4525963"/>
          </a:xfrm>
        </p:spPr>
        <p:txBody>
          <a:bodyPr/>
          <a:lstStyle/>
          <a:p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Большинство 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родителей не обращают внимания на 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признаки 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начинающегося 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расстройства. </a:t>
            </a: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83" y="23488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800" dirty="0">
                <a:solidFill>
                  <a:srgbClr val="0070C0"/>
                </a:solidFill>
              </a:rPr>
              <a:t>Однако, многие родители в состоянии определить некоторые из тревожных сигналов.</a:t>
            </a:r>
          </a:p>
        </p:txBody>
      </p:sp>
    </p:spTree>
    <p:extLst>
      <p:ext uri="{BB962C8B-B14F-4D97-AF65-F5344CB8AC3E}">
        <p14:creationId xmlns:p14="http://schemas.microsoft.com/office/powerpoint/2010/main" val="3409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36815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Какие симптомы </a:t>
            </a:r>
            <a:r>
              <a:rPr lang="ru-RU" sz="32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должны насторожить </a:t>
            </a:r>
            <a:r>
              <a:rPr lang="ru-RU" sz="3200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родителей?</a:t>
            </a:r>
            <a:r>
              <a:rPr lang="ru-RU" sz="3200" i="1" dirty="0">
                <a:effectLst/>
              </a:rPr>
              <a:t/>
            </a:r>
            <a:br>
              <a:rPr lang="ru-RU" sz="3200" i="1" dirty="0">
                <a:effectLst/>
              </a:rPr>
            </a:b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40960" cy="2664296"/>
          </a:xfrm>
        </p:spPr>
        <p:txBody>
          <a:bodyPr>
            <a:normAutofit/>
          </a:bodyPr>
          <a:lstStyle/>
          <a:p>
            <a:pPr marL="566928" marR="0" lvl="0" indent="-457200" algn="l">
              <a:buClr>
                <a:srgbClr val="2DA2BF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B0F0"/>
                </a:solidFill>
              </a:rPr>
              <a:t>Недостаточный набор веса и медленный рост у ребенка в соответствующем активному росту </a:t>
            </a:r>
            <a:r>
              <a:rPr lang="ru-RU" dirty="0" smtClean="0">
                <a:solidFill>
                  <a:srgbClr val="00B0F0"/>
                </a:solidFill>
              </a:rPr>
              <a:t>возрасте</a:t>
            </a:r>
          </a:p>
          <a:p>
            <a:pPr marL="566928" marR="0" lvl="0" indent="-457200" algn="l">
              <a:buClr>
                <a:srgbClr val="2DA2BF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Уменьшение </a:t>
            </a:r>
            <a:r>
              <a:rPr lang="ru-RU" dirty="0">
                <a:solidFill>
                  <a:srgbClr val="00B0F0"/>
                </a:solidFill>
              </a:rPr>
              <a:t>потребляемой пищи или отказ от еды по неясным причинам или без </a:t>
            </a:r>
            <a:r>
              <a:rPr lang="ru-RU" dirty="0" smtClean="0">
                <a:solidFill>
                  <a:srgbClr val="00B0F0"/>
                </a:solidFill>
              </a:rPr>
              <a:t>объяснений;</a:t>
            </a:r>
          </a:p>
          <a:p>
            <a:pPr marL="109728" marR="0" algn="l">
              <a:buClr>
                <a:srgbClr val="2DA2BF"/>
              </a:buClr>
            </a:pPr>
            <a:endParaRPr lang="ru-RU" dirty="0" smtClean="0">
              <a:solidFill>
                <a:srgbClr val="00B0F0"/>
              </a:solidFill>
            </a:endParaRPr>
          </a:p>
          <a:p>
            <a:pPr marL="109728" marR="0" lvl="0" algn="l">
              <a:buClr>
                <a:srgbClr val="2DA2BF"/>
              </a:buClr>
            </a:pPr>
            <a:endParaRPr lang="ru-RU" dirty="0" smtClean="0">
              <a:solidFill>
                <a:srgbClr val="DA1F28">
                  <a:lumMod val="75000"/>
                </a:srgbClr>
              </a:solidFill>
            </a:endParaRPr>
          </a:p>
          <a:p>
            <a:pPr marL="365760" marR="0" lvl="0" indent="-256032" algn="l">
              <a:buClr>
                <a:srgbClr val="2DA2BF"/>
              </a:buClr>
              <a:buFont typeface="Wingdings 3"/>
              <a:buChar char=""/>
            </a:pPr>
            <a:endParaRPr lang="ru-RU" dirty="0">
              <a:solidFill>
                <a:srgbClr val="DA1F28">
                  <a:lumMod val="75000"/>
                </a:srgbClr>
              </a:solidFill>
            </a:endParaRPr>
          </a:p>
          <a:p>
            <a:pPr marL="365760" marR="0" lvl="0" indent="-256032" algn="l">
              <a:buClr>
                <a:srgbClr val="2DA2BF"/>
              </a:buClr>
              <a:buFont typeface="Wingdings 3"/>
              <a:buChar char=""/>
            </a:pPr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9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5283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Ребенок начинает </a:t>
            </a:r>
            <a:r>
              <a:rPr lang="ru-RU" dirty="0">
                <a:solidFill>
                  <a:srgbClr val="00B0F0"/>
                </a:solidFill>
              </a:rPr>
              <a:t>плакать и просто </a:t>
            </a:r>
            <a:r>
              <a:rPr lang="ru-RU" dirty="0" smtClean="0">
                <a:solidFill>
                  <a:srgbClr val="00B0F0"/>
                </a:solidFill>
              </a:rPr>
              <a:t>отказываться </a:t>
            </a:r>
            <a:r>
              <a:rPr lang="ru-RU" dirty="0">
                <a:solidFill>
                  <a:srgbClr val="00B0F0"/>
                </a:solidFill>
              </a:rPr>
              <a:t>садиться за </a:t>
            </a:r>
            <a:r>
              <a:rPr lang="ru-RU" dirty="0" smtClean="0">
                <a:solidFill>
                  <a:srgbClr val="00B0F0"/>
                </a:solidFill>
              </a:rPr>
              <a:t>стол</a:t>
            </a:r>
            <a:r>
              <a:rPr lang="ru-RU" dirty="0">
                <a:solidFill>
                  <a:srgbClr val="00B0F0"/>
                </a:solidFill>
              </a:rPr>
              <a:t>;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Закатывать </a:t>
            </a:r>
            <a:r>
              <a:rPr lang="ru-RU" dirty="0">
                <a:solidFill>
                  <a:srgbClr val="00B0F0"/>
                </a:solidFill>
              </a:rPr>
              <a:t>истерики и </a:t>
            </a:r>
            <a:r>
              <a:rPr lang="ru-RU" dirty="0" smtClean="0">
                <a:solidFill>
                  <a:srgbClr val="00B0F0"/>
                </a:solidFill>
              </a:rPr>
              <a:t>выплевывать еду;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Круглыми </a:t>
            </a:r>
            <a:r>
              <a:rPr lang="ru-RU" dirty="0">
                <a:solidFill>
                  <a:srgbClr val="00B0F0"/>
                </a:solidFill>
              </a:rPr>
              <a:t>днями </a:t>
            </a:r>
            <a:r>
              <a:rPr lang="ru-RU" dirty="0" smtClean="0">
                <a:solidFill>
                  <a:srgbClr val="00B0F0"/>
                </a:solidFill>
              </a:rPr>
              <a:t>есть </a:t>
            </a:r>
            <a:r>
              <a:rPr lang="ru-RU" dirty="0">
                <a:solidFill>
                  <a:srgbClr val="00B0F0"/>
                </a:solidFill>
              </a:rPr>
              <a:t>только одно определенное </a:t>
            </a:r>
            <a:r>
              <a:rPr lang="ru-RU" dirty="0" smtClean="0">
                <a:solidFill>
                  <a:srgbClr val="00B0F0"/>
                </a:solidFill>
              </a:rPr>
              <a:t>блюдо;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После </a:t>
            </a:r>
            <a:r>
              <a:rPr lang="ru-RU" dirty="0">
                <a:solidFill>
                  <a:srgbClr val="00B0F0"/>
                </a:solidFill>
              </a:rPr>
              <a:t>каждого приема пищи начинается сильная тошнота и рвота. </a:t>
            </a:r>
            <a:endParaRPr lang="ru-RU" dirty="0" smtClean="0">
              <a:solidFill>
                <a:srgbClr val="00B0F0"/>
              </a:solidFill>
            </a:endParaRPr>
          </a:p>
          <a:p>
            <a:pPr marL="109728" indent="0" algn="ctr">
              <a:buNone/>
            </a:pP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718036" cy="1475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105" y="4293096"/>
            <a:ext cx="3196077" cy="22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8823" y="659414"/>
            <a:ext cx="7992888" cy="1872208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ru-RU" sz="2400" dirty="0">
                <a:solidFill>
                  <a:srgbClr val="0070C0"/>
                </a:solidFill>
              </a:rPr>
              <a:t>Если вы обеспокоены, нет ли у ребенка расстройства пищевого поведения или если у него имеются вышеперечисленные симптомы, поговорите с вашим педиатром.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564904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srgbClr val="0070C0"/>
                </a:solidFill>
              </a:rPr>
              <a:t>Если врач не воспримет серьезно ваши опасения, доверьтесь вашему родительскому чутью и обратитесь за дополнительной помощью к </a:t>
            </a:r>
            <a:r>
              <a:rPr lang="ru-RU" sz="2400" dirty="0" smtClean="0">
                <a:solidFill>
                  <a:srgbClr val="0070C0"/>
                </a:solidFill>
              </a:rPr>
              <a:t>специалисту!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73" y="2852936"/>
            <a:ext cx="3913026" cy="2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616624"/>
          </a:xfrm>
        </p:spPr>
        <p:txBody>
          <a:bodyPr>
            <a:noAutofit/>
          </a:bodyPr>
          <a:lstStyle/>
          <a:p>
            <a:r>
              <a:rPr lang="ru-RU" sz="1600" dirty="0"/>
              <a:t>Развлечения убирать, совсем, и сразу. </a:t>
            </a:r>
            <a:endParaRPr lang="ru-RU" sz="1600" dirty="0" smtClean="0"/>
          </a:p>
          <a:p>
            <a:r>
              <a:rPr lang="ru-RU" sz="1600" dirty="0" smtClean="0"/>
              <a:t>Кушать </a:t>
            </a:r>
            <a:r>
              <a:rPr lang="ru-RU" sz="1600" dirty="0"/>
              <a:t>вместе с ребенком за столом! Создавая культуру потребления пищи.</a:t>
            </a:r>
          </a:p>
          <a:p>
            <a:r>
              <a:rPr lang="ru-RU" sz="1600" dirty="0"/>
              <a:t>За едой ведем только спокойные разговоры, без </a:t>
            </a:r>
            <a:r>
              <a:rPr lang="ru-RU" sz="1600" dirty="0" smtClean="0"/>
              <a:t>ссор! </a:t>
            </a:r>
            <a:r>
              <a:rPr lang="ru-RU" sz="1600" dirty="0"/>
              <a:t>Позитив в этом очень важен</a:t>
            </a:r>
          </a:p>
          <a:p>
            <a:r>
              <a:rPr lang="ru-RU" sz="1600" dirty="0"/>
              <a:t>Установить правильный пищевой режим в семье. Не нужно заставлять ребенка есть точно по часам, но и сильно сбиваться с графика тоже не стоит</a:t>
            </a:r>
          </a:p>
          <a:p>
            <a:r>
              <a:rPr lang="ru-RU" sz="1600" dirty="0"/>
              <a:t>Если ребенок не хочет кушать, смело пропускайте прием пищи, чтобы к следующему разу малыш хорошенько проголодался.</a:t>
            </a:r>
          </a:p>
          <a:p>
            <a:r>
              <a:rPr lang="ru-RU" sz="1600" dirty="0"/>
              <a:t>Пища должна быть красивой, а трапеза должна быть интересной, сопровождаться приятными беседами за семейным столом.</a:t>
            </a:r>
          </a:p>
          <a:p>
            <a:r>
              <a:rPr lang="ru-RU" sz="1600" dirty="0"/>
              <a:t>Еда должна быть здоровой, но заставлять ребенка есть откровенно невкусные пресные блюда тоже нельзя. Ищите золотую середину.</a:t>
            </a:r>
          </a:p>
          <a:p>
            <a:r>
              <a:rPr lang="ru-RU" sz="1600" dirty="0"/>
              <a:t>Не показывайте малышу вкусные десерты, пока он не съест суп.</a:t>
            </a:r>
          </a:p>
          <a:p>
            <a:r>
              <a:rPr lang="ru-RU" sz="1600" dirty="0"/>
              <a:t>Не накладывайте слишком много еды в тарелку ребенку, чтобы он выходил из-за стола немного голодным, или просил добавки – это тоже неплохо.</a:t>
            </a:r>
          </a:p>
          <a:p>
            <a:r>
              <a:rPr lang="ru-RU" sz="1600" dirty="0"/>
              <a:t>Ни в коем случае не заставляйте его доедать, пусть лучше оставить часть порции на тарелке – это здравый подход к питанию, и не нужно ребенка от него отучать.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могут сделать родители?</a:t>
            </a: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9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512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Lucida Sans Unicode</vt:lpstr>
      <vt:lpstr>Verdana</vt:lpstr>
      <vt:lpstr>Wingdings</vt:lpstr>
      <vt:lpstr>Wingdings 2</vt:lpstr>
      <vt:lpstr>Wingdings 3</vt:lpstr>
      <vt:lpstr>Открытая</vt:lpstr>
      <vt:lpstr>Расстройства пищевого поведения у детей с точки зрения психологии</vt:lpstr>
      <vt:lpstr>Расстройства пищевого поведения-</vt:lpstr>
      <vt:lpstr>Причины расстройств пищевого поведения</vt:lpstr>
      <vt:lpstr>Причины расстройств пищевого поведения</vt:lpstr>
      <vt:lpstr>Презентация PowerPoint</vt:lpstr>
      <vt:lpstr>Какие симптомы должны насторожить родителей? </vt:lpstr>
      <vt:lpstr>Презентация PowerPoint</vt:lpstr>
      <vt:lpstr>Презентация PowerPoint</vt:lpstr>
      <vt:lpstr>Что могут сделать родители?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Расстройства пищевого поведения у детей</dc:title>
  <dc:creator>admin</dc:creator>
  <cp:lastModifiedBy>я</cp:lastModifiedBy>
  <cp:revision>15</cp:revision>
  <dcterms:created xsi:type="dcterms:W3CDTF">2017-09-23T01:06:43Z</dcterms:created>
  <dcterms:modified xsi:type="dcterms:W3CDTF">2018-01-11T14:02:09Z</dcterms:modified>
</cp:coreProperties>
</file>